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D601-BC20-4BDC-9F7C-65D32B82FFA6}" type="datetimeFigureOut">
              <a:rPr lang="fr-FR" smtClean="0"/>
              <a:t>05/01/2024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2B7D-D2CF-469B-A60A-B4F5B25F4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9815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D601-BC20-4BDC-9F7C-65D32B82FFA6}" type="datetimeFigureOut">
              <a:rPr lang="fr-FR" smtClean="0"/>
              <a:t>05/01/2024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2B7D-D2CF-469B-A60A-B4F5B25F4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1489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D601-BC20-4BDC-9F7C-65D32B82FFA6}" type="datetimeFigureOut">
              <a:rPr lang="fr-FR" smtClean="0"/>
              <a:t>05/01/2024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2B7D-D2CF-469B-A60A-B4F5B25F4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809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D601-BC20-4BDC-9F7C-65D32B82FFA6}" type="datetimeFigureOut">
              <a:rPr lang="fr-FR" smtClean="0"/>
              <a:t>05/01/2024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2B7D-D2CF-469B-A60A-B4F5B25F4C3B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3814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D601-BC20-4BDC-9F7C-65D32B82FFA6}" type="datetimeFigureOut">
              <a:rPr lang="fr-FR" smtClean="0"/>
              <a:t>05/01/2024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2B7D-D2CF-469B-A60A-B4F5B25F4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863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D601-BC20-4BDC-9F7C-65D32B82FFA6}" type="datetimeFigureOut">
              <a:rPr lang="fr-FR" smtClean="0"/>
              <a:t>05/01/2024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2B7D-D2CF-469B-A60A-B4F5B25F4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934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D601-BC20-4BDC-9F7C-65D32B82FFA6}" type="datetimeFigureOut">
              <a:rPr lang="fr-FR" smtClean="0"/>
              <a:t>05/01/2024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2B7D-D2CF-469B-A60A-B4F5B25F4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329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D601-BC20-4BDC-9F7C-65D32B82FFA6}" type="datetimeFigureOut">
              <a:rPr lang="fr-FR" smtClean="0"/>
              <a:t>05/01/2024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2B7D-D2CF-469B-A60A-B4F5B25F4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8790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D601-BC20-4BDC-9F7C-65D32B82FFA6}" type="datetimeFigureOut">
              <a:rPr lang="fr-FR" smtClean="0"/>
              <a:t>05/01/2024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2B7D-D2CF-469B-A60A-B4F5B25F4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1594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D601-BC20-4BDC-9F7C-65D32B82FFA6}" type="datetimeFigureOut">
              <a:rPr lang="fr-FR" smtClean="0"/>
              <a:t>05/01/2024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2B7D-D2CF-469B-A60A-B4F5B25F4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6837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D601-BC20-4BDC-9F7C-65D32B82FFA6}" type="datetimeFigureOut">
              <a:rPr lang="fr-FR" smtClean="0"/>
              <a:t>05/01/2024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2B7D-D2CF-469B-A60A-B4F5B25F4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48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D601-BC20-4BDC-9F7C-65D32B82FFA6}" type="datetimeFigureOut">
              <a:rPr lang="fr-FR" smtClean="0"/>
              <a:t>05/01/2024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2B7D-D2CF-469B-A60A-B4F5B25F4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568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D601-BC20-4BDC-9F7C-65D32B82FFA6}" type="datetimeFigureOut">
              <a:rPr lang="fr-FR" smtClean="0"/>
              <a:t>05/01/2024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2B7D-D2CF-469B-A60A-B4F5B25F4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5472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D601-BC20-4BDC-9F7C-65D32B82FFA6}" type="datetimeFigureOut">
              <a:rPr lang="fr-FR" smtClean="0"/>
              <a:t>05/01/2024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2B7D-D2CF-469B-A60A-B4F5B25F4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421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D601-BC20-4BDC-9F7C-65D32B82FFA6}" type="datetimeFigureOut">
              <a:rPr lang="fr-FR" smtClean="0"/>
              <a:t>05/01/2024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2B7D-D2CF-469B-A60A-B4F5B25F4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9945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D601-BC20-4BDC-9F7C-65D32B82FFA6}" type="datetimeFigureOut">
              <a:rPr lang="fr-FR" smtClean="0"/>
              <a:t>05/01/2024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2B7D-D2CF-469B-A60A-B4F5B25F4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707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D601-BC20-4BDC-9F7C-65D32B82FFA6}" type="datetimeFigureOut">
              <a:rPr lang="fr-FR" smtClean="0"/>
              <a:t>05/01/2024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2B7D-D2CF-469B-A60A-B4F5B25F4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466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3BCD601-BC20-4BDC-9F7C-65D32B82FFA6}" type="datetimeFigureOut">
              <a:rPr lang="fr-FR" smtClean="0"/>
              <a:t>05/01/2024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92B7D-D2CF-469B-A60A-B4F5B25F4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90717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2376055"/>
          </a:xfrm>
        </p:spPr>
        <p:txBody>
          <a:bodyPr/>
          <a:lstStyle/>
          <a:p>
            <a:pPr algn="ctr"/>
            <a:r>
              <a:rPr lang="fr-FR" sz="5400" dirty="0" smtClean="0"/>
              <a:t>La LDL aphérèse au centre de soins EFS de Lyon</a:t>
            </a:r>
            <a:endParaRPr lang="fr-FR" sz="5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54955" y="4347556"/>
            <a:ext cx="8825658" cy="1820488"/>
          </a:xfrm>
        </p:spPr>
        <p:txBody>
          <a:bodyPr>
            <a:noAutofit/>
          </a:bodyPr>
          <a:lstStyle/>
          <a:p>
            <a:pPr algn="ctr"/>
            <a:r>
              <a:rPr lang="fr-FR" sz="2800" b="1" i="1" dirty="0" smtClean="0"/>
              <a:t>Discussion autour de l’utilisation de la </a:t>
            </a:r>
            <a:r>
              <a:rPr lang="fr-FR" sz="2800" b="1" i="1" dirty="0" err="1" smtClean="0"/>
              <a:t>Plasauto</a:t>
            </a:r>
            <a:r>
              <a:rPr lang="fr-FR" sz="2800" b="1" i="1" dirty="0" smtClean="0"/>
              <a:t>, gestion des anomalies et évènements indésirables</a:t>
            </a:r>
            <a:endParaRPr lang="fr-FR" sz="2800" b="1" i="1" dirty="0"/>
          </a:p>
        </p:txBody>
      </p:sp>
    </p:spTree>
    <p:extLst>
      <p:ext uri="{BB962C8B-B14F-4D97-AF65-F5344CB8AC3E}">
        <p14:creationId xmlns:p14="http://schemas.microsoft.com/office/powerpoint/2010/main" val="2991746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Présentation du service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Service entièrement dédié à l’aphérèse</a:t>
            </a:r>
          </a:p>
          <a:p>
            <a:pPr marL="0" indent="0">
              <a:buNone/>
            </a:pPr>
            <a:r>
              <a:rPr lang="fr-FR" dirty="0" smtClean="0"/>
              <a:t> 10 lits dans 4 pièces de traitement</a:t>
            </a:r>
          </a:p>
          <a:p>
            <a:r>
              <a:rPr lang="fr-FR" dirty="0" smtClean="0"/>
              <a:t>3 médecins, 6 IDE, 1 ASD, 2 secrétaires</a:t>
            </a:r>
          </a:p>
          <a:p>
            <a:r>
              <a:rPr lang="fr-FR" dirty="0" smtClean="0"/>
              <a:t>Actes réalisés: PCE, EH, EP, collectes CSP/</a:t>
            </a:r>
            <a:r>
              <a:rPr lang="fr-FR" dirty="0" err="1" smtClean="0"/>
              <a:t>carTcell</a:t>
            </a:r>
            <a:r>
              <a:rPr lang="fr-FR" dirty="0" smtClean="0"/>
              <a:t>…, </a:t>
            </a:r>
            <a:r>
              <a:rPr lang="fr-FR" dirty="0" err="1" smtClean="0"/>
              <a:t>adacolumn</a:t>
            </a:r>
            <a:r>
              <a:rPr lang="fr-FR" dirty="0" smtClean="0"/>
              <a:t> et LDL aphérèse </a:t>
            </a:r>
          </a:p>
          <a:p>
            <a:r>
              <a:rPr lang="fr-FR" dirty="0" smtClean="0"/>
              <a:t>2 techniques pour la LDL: </a:t>
            </a:r>
            <a:r>
              <a:rPr lang="fr-FR" dirty="0" err="1" smtClean="0"/>
              <a:t>Plasauto</a:t>
            </a:r>
            <a:r>
              <a:rPr lang="fr-FR" dirty="0" smtClean="0"/>
              <a:t> et </a:t>
            </a:r>
            <a:r>
              <a:rPr lang="fr-FR" dirty="0" err="1" smtClean="0"/>
              <a:t>Kaneka</a:t>
            </a:r>
            <a:endParaRPr lang="fr-FR" dirty="0" smtClean="0"/>
          </a:p>
          <a:p>
            <a:r>
              <a:rPr lang="fr-FR" dirty="0" smtClean="0"/>
              <a:t>5 patients sur </a:t>
            </a:r>
            <a:r>
              <a:rPr lang="fr-FR" dirty="0" err="1" smtClean="0"/>
              <a:t>Plasauto</a:t>
            </a:r>
            <a:r>
              <a:rPr lang="fr-FR" dirty="0" smtClean="0"/>
              <a:t>, traités environ tous les 10 à 15 jours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0156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5755"/>
          </a:xfrm>
        </p:spPr>
        <p:txBody>
          <a:bodyPr/>
          <a:lstStyle/>
          <a:p>
            <a:pPr algn="ctr"/>
            <a:r>
              <a:rPr lang="fr-FR" dirty="0" smtClean="0"/>
              <a:t>Technique </a:t>
            </a:r>
            <a:r>
              <a:rPr lang="fr-FR" dirty="0" err="1" smtClean="0"/>
              <a:t>Plasauto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312" y="1288474"/>
            <a:ext cx="8946541" cy="4959926"/>
          </a:xfrm>
        </p:spPr>
        <p:txBody>
          <a:bodyPr/>
          <a:lstStyle/>
          <a:p>
            <a:r>
              <a:rPr lang="fr-FR" dirty="0" smtClean="0"/>
              <a:t>Technique de double filtration: filtre primaire pour séparer le plasma du sang total et filtre secondaire pour traiter le plasma</a:t>
            </a:r>
          </a:p>
          <a:p>
            <a:r>
              <a:rPr lang="fr-FR" dirty="0" smtClean="0"/>
              <a:t>Filtres utilisés dans le service OP08 et </a:t>
            </a:r>
            <a:r>
              <a:rPr lang="fr-FR" dirty="0" err="1" smtClean="0"/>
              <a:t>Cascadeflow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103" y="2845597"/>
            <a:ext cx="4903349" cy="326715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817" y="2651633"/>
            <a:ext cx="2003404" cy="396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74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Paramètrage</a:t>
            </a:r>
            <a:r>
              <a:rPr lang="fr-FR" dirty="0" smtClean="0"/>
              <a:t> d’un traitement : 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103312" y="1471354"/>
            <a:ext cx="8946541" cy="477704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1800" dirty="0" smtClean="0"/>
              <a:t>Volume cible de plasma à traiter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 smtClean="0"/>
              <a:t>Extraction plasmatique : débit de plasma extrait du 1</a:t>
            </a:r>
            <a:r>
              <a:rPr lang="fr-FR" sz="1800" baseline="30000" dirty="0" smtClean="0"/>
              <a:t>er</a:t>
            </a:r>
            <a:r>
              <a:rPr lang="fr-FR" sz="1800" dirty="0" smtClean="0"/>
              <a:t> filtre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 smtClean="0"/>
              <a:t>Rejet plasma  : débit de drainage du 2</a:t>
            </a:r>
            <a:r>
              <a:rPr lang="fr-FR" sz="1800" baseline="30000" dirty="0" smtClean="0"/>
              <a:t>ème</a:t>
            </a:r>
            <a:r>
              <a:rPr lang="fr-FR" sz="1800" dirty="0" smtClean="0"/>
              <a:t> filtre, va permettre d’éliminer le LDL et d’éviter une saturation du filtre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 smtClean="0"/>
              <a:t>Substitution plasma : permet de compenser le rejet grâce à du </a:t>
            </a:r>
            <a:r>
              <a:rPr lang="fr-FR" sz="1800" dirty="0" err="1" smtClean="0"/>
              <a:t>NacL</a:t>
            </a:r>
            <a:endParaRPr lang="fr-FR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 smtClean="0"/>
              <a:t>Réglage de l’anticoagulant ( héparine ou citrate )</a:t>
            </a:r>
            <a:endParaRPr lang="fr-FR" sz="18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362" y="3859877"/>
            <a:ext cx="4049857" cy="271995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707" y="3911175"/>
            <a:ext cx="3394196" cy="261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07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Présentation d’un cas concret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Patient de 32 ans, avec </a:t>
            </a:r>
            <a:r>
              <a:rPr lang="fr-FR" dirty="0" err="1" smtClean="0"/>
              <a:t>atcd</a:t>
            </a:r>
            <a:r>
              <a:rPr lang="fr-FR" dirty="0" smtClean="0"/>
              <a:t> infarctus traité depuis fin 2022 </a:t>
            </a:r>
          </a:p>
          <a:p>
            <a:r>
              <a:rPr lang="fr-FR" dirty="0" smtClean="0"/>
              <a:t>Paramètres de la procédure : </a:t>
            </a:r>
          </a:p>
          <a:p>
            <a:pPr marL="0" indent="0">
              <a:buNone/>
            </a:pPr>
            <a:r>
              <a:rPr lang="fr-FR" sz="1800" dirty="0" smtClean="0"/>
              <a:t> - 5 L de plasma à traité</a:t>
            </a:r>
          </a:p>
          <a:p>
            <a:pPr marL="0" indent="0">
              <a:buNone/>
            </a:pPr>
            <a:r>
              <a:rPr lang="fr-FR" sz="1800" dirty="0" smtClean="0"/>
              <a:t> - anticoagulation par citrate : ratio 1/40</a:t>
            </a:r>
          </a:p>
          <a:p>
            <a:pPr marL="0" indent="0">
              <a:buNone/>
            </a:pPr>
            <a:r>
              <a:rPr lang="fr-FR" sz="1800" dirty="0"/>
              <a:t> </a:t>
            </a:r>
            <a:r>
              <a:rPr lang="fr-FR" sz="1800" dirty="0" smtClean="0"/>
              <a:t>- extraction plasmatique entre 28 et 33%</a:t>
            </a:r>
          </a:p>
          <a:p>
            <a:pPr marL="0" indent="0">
              <a:buNone/>
            </a:pPr>
            <a:r>
              <a:rPr lang="fr-FR" sz="1800" dirty="0"/>
              <a:t> </a:t>
            </a:r>
            <a:r>
              <a:rPr lang="fr-FR" sz="1800" dirty="0" smtClean="0"/>
              <a:t>- rejet et substitution à 10%</a:t>
            </a:r>
          </a:p>
          <a:p>
            <a:pPr marL="0" indent="0">
              <a:buNone/>
            </a:pPr>
            <a:r>
              <a:rPr lang="fr-FR" sz="1800" dirty="0" smtClean="0"/>
              <a:t> - PSE gluconate de calcium à 10 cc/h</a:t>
            </a:r>
            <a:endParaRPr lang="fr-FR" sz="1800" dirty="0"/>
          </a:p>
          <a:p>
            <a:r>
              <a:rPr lang="fr-FR" dirty="0" smtClean="0"/>
              <a:t>Patient piqué sur VVP, débit sanguin à environ 100 ml /min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66670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flipV="1">
            <a:off x="10956174" y="319404"/>
            <a:ext cx="397625" cy="254174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49382"/>
            <a:ext cx="10515600" cy="5927581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 smtClean="0"/>
              <a:t>Deux difficultés rencontrées avec lui: </a:t>
            </a:r>
          </a:p>
          <a:p>
            <a:pPr marL="0" indent="0">
              <a:buNone/>
            </a:pPr>
            <a:r>
              <a:rPr lang="fr-FR" dirty="0" smtClean="0"/>
              <a:t>	</a:t>
            </a:r>
            <a:r>
              <a:rPr lang="fr-FR" sz="2400" dirty="0" smtClean="0"/>
              <a:t>1 / Alarmes PTM1 dès le début de la séance / saturation filtre et plusieurs cas d’échec de traitement sans restitution possible avec forte récurrence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lvl="2"/>
            <a:r>
              <a:rPr lang="fr-FR" dirty="0" smtClean="0"/>
              <a:t>Questions :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dirty="0" smtClean="0"/>
              <a:t>Avez-vous déjà rencontré ces difficultés ? Si oui, avez-vous pu les résoudre ?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dirty="0" smtClean="0"/>
              <a:t>Quel anticoagulant utilisez-vous ? Avec quel ratio ?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dirty="0" smtClean="0"/>
              <a:t>Quels sont vos paramètres de procédure ?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1" y="2359562"/>
            <a:ext cx="2019992" cy="19732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352" y="2359562"/>
            <a:ext cx="1941647" cy="19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53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719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487977"/>
            <a:ext cx="10515600" cy="4688985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  	</a:t>
            </a:r>
            <a:r>
              <a:rPr lang="fr-FR" sz="2400" dirty="0" smtClean="0"/>
              <a:t>2 / Problème de flush cutané avec rougeurs au visage et  bouffées de chaleurs</a:t>
            </a:r>
          </a:p>
          <a:p>
            <a:pPr marL="0" indent="0">
              <a:buNone/>
            </a:pPr>
            <a:endParaRPr lang="fr-F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Résolution spontanée après pause de la procédure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Cause indéterminée ( allergie ? Réaction à l’</a:t>
            </a:r>
            <a:r>
              <a:rPr lang="fr-FR" dirty="0" err="1" smtClean="0"/>
              <a:t>antico</a:t>
            </a:r>
            <a:r>
              <a:rPr lang="fr-FR" dirty="0" smtClean="0"/>
              <a:t> ? Réaction aux filtres ?)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Question : avez-vous déjà rencontré ce cas de figure ? Si oui, avez-vous une explication ?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89040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231</TotalTime>
  <Words>373</Words>
  <Application>Microsoft Office PowerPoint</Application>
  <PresentationFormat>Grand écran</PresentationFormat>
  <Paragraphs>45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Wingdings</vt:lpstr>
      <vt:lpstr>Wingdings 3</vt:lpstr>
      <vt:lpstr>Ion</vt:lpstr>
      <vt:lpstr>La LDL aphérèse au centre de soins EFS de Lyon</vt:lpstr>
      <vt:lpstr>Présentation du service</vt:lpstr>
      <vt:lpstr>Technique Plasauto</vt:lpstr>
      <vt:lpstr>Paramètrage d’un traitement : </vt:lpstr>
      <vt:lpstr>Présentation d’un cas concret</vt:lpstr>
      <vt:lpstr>Présentation PowerPoint</vt:lpstr>
      <vt:lpstr>Présentation PowerPoint</vt:lpstr>
    </vt:vector>
  </TitlesOfParts>
  <Company>EFS Auvergne Rhône Alpes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LDL aphérèse au centre de soins EFS de Lyon</dc:title>
  <dc:creator>EXCLER Marie</dc:creator>
  <cp:lastModifiedBy>CREPIN Amandine</cp:lastModifiedBy>
  <cp:revision>21</cp:revision>
  <dcterms:created xsi:type="dcterms:W3CDTF">2024-01-04T10:46:27Z</dcterms:created>
  <dcterms:modified xsi:type="dcterms:W3CDTF">2024-01-05T09:17:09Z</dcterms:modified>
</cp:coreProperties>
</file>